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70" r:id="rId14"/>
    <p:sldId id="271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png>
</file>

<file path=ppt/media/image12.gif>
</file>

<file path=ppt/media/image13.jpg>
</file>

<file path=ppt/media/image14.jpg>
</file>

<file path=ppt/media/image15.png>
</file>

<file path=ppt/media/image16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4430A7-8B9A-4218-BFB3-050EC1068B56}" type="datetimeFigureOut">
              <a:rPr lang="ru-RU" smtClean="0"/>
              <a:t>04.05.2023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CC4D21-69FB-4B74-8ADC-87A08E72A7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993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C4D21-69FB-4B74-8ADC-87A08E72A7A7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8867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607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913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04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78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663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87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6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64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72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53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33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5/4/2023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4416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40" r:id="rId5"/>
    <p:sldLayoutId id="2147483741" r:id="rId6"/>
    <p:sldLayoutId id="2147483746" r:id="rId7"/>
    <p:sldLayoutId id="2147483742" r:id="rId8"/>
    <p:sldLayoutId id="2147483743" r:id="rId9"/>
    <p:sldLayoutId id="2147483744" r:id="rId10"/>
    <p:sldLayoutId id="21474837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761FAF14-9EDA-C1AC-4A76-E6DE2A3F2E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5711" b="18532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076EE1-C357-7D5F-1518-B87CF271F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999" y="1514475"/>
            <a:ext cx="8461514" cy="1995487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+mn-lt"/>
              </a:rPr>
              <a:t>Adaptive Second-Order Strictly Negative Imaginary Controllers Based on the Interval Type-2 Fuzzy Self-Tuning Systems for a Hovering Quadrotor With Uncertainties</a:t>
            </a:r>
            <a:endParaRPr lang="ru-RU" sz="3200" dirty="0">
              <a:latin typeface="+mn-lt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16CA211-F96E-1D97-2061-DAB588FE0A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8382000" cy="1338471"/>
          </a:xfrm>
        </p:spPr>
        <p:txBody>
          <a:bodyPr>
            <a:normAutofit/>
          </a:bodyPr>
          <a:lstStyle/>
          <a:p>
            <a:pPr algn="l"/>
            <a:r>
              <a:rPr lang="en-US" dirty="0" err="1"/>
              <a:t>Spracovali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Nikita Shalashkov, Aleksandr </a:t>
            </a:r>
            <a:r>
              <a:rPr lang="en-US" dirty="0" err="1"/>
              <a:t>Shadrin</a:t>
            </a:r>
            <a:r>
              <a:rPr lang="en-US" dirty="0"/>
              <a:t>, Nikita Kalashnikov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05883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13D0C0E-8C03-83AD-6608-F335CCD6967C}"/>
              </a:ext>
            </a:extLst>
          </p:cNvPr>
          <p:cNvSpPr txBox="1">
            <a:spLocks/>
          </p:cNvSpPr>
          <p:nvPr/>
        </p:nvSpPr>
        <p:spPr>
          <a:xfrm>
            <a:off x="762000" y="214357"/>
            <a:ext cx="10668000" cy="11831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/>
              <a:t>Vyvodenie</a:t>
            </a:r>
            <a:r>
              <a:rPr lang="en-US" dirty="0"/>
              <a:t> </a:t>
            </a:r>
            <a:r>
              <a:rPr lang="en-US" dirty="0" err="1"/>
              <a:t>systémových</a:t>
            </a:r>
            <a:r>
              <a:rPr lang="en-US" dirty="0"/>
              <a:t> </a:t>
            </a:r>
            <a:r>
              <a:rPr lang="en-US" dirty="0" err="1"/>
              <a:t>pravidiel</a:t>
            </a:r>
            <a:endParaRPr lang="ru-RU" dirty="0"/>
          </a:p>
        </p:txBody>
      </p:sp>
      <p:pic>
        <p:nvPicPr>
          <p:cNvPr id="3" name="Рисунок 2" descr="Изображение выглядит как текст, снимок экрана, Параллельный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4762EC09-844F-79B0-19C4-B314835D0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85" y="892207"/>
            <a:ext cx="10951723" cy="588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998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954C0E-449F-4017-012F-B01A4F44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14357"/>
            <a:ext cx="10668000" cy="118318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Quadrotor UAV</a:t>
            </a:r>
            <a:endParaRPr lang="ru-RU" dirty="0"/>
          </a:p>
        </p:txBody>
      </p:sp>
      <p:pic>
        <p:nvPicPr>
          <p:cNvPr id="5" name="Рисунок 4" descr="Изображение выглядит как диаграмма, Технический чертеж, План, зарисовка&#10;&#10;Автоматически созданное описание">
            <a:extLst>
              <a:ext uri="{FF2B5EF4-FFF2-40B4-BE49-F238E27FC236}">
                <a16:creationId xmlns:a16="http://schemas.microsoft.com/office/drawing/2014/main" id="{24FCAAB7-A61C-9AEF-7A68-E1A122758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553102"/>
            <a:ext cx="9753600" cy="489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888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F56720-C202-6982-179B-A5B5E50E9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7079"/>
            <a:ext cx="10668000" cy="1183185"/>
          </a:xfrm>
        </p:spPr>
        <p:txBody>
          <a:bodyPr/>
          <a:lstStyle/>
          <a:p>
            <a:pPr algn="ctr"/>
            <a:r>
              <a:rPr lang="en-US" dirty="0"/>
              <a:t>Simulink schema</a:t>
            </a:r>
            <a:endParaRPr lang="ru-RU" dirty="0"/>
          </a:p>
        </p:txBody>
      </p:sp>
      <p:pic>
        <p:nvPicPr>
          <p:cNvPr id="5" name="Рисунок 4" descr="Изображение выглядит как текст, диаграмма, План, Технический чертеж&#10;&#10;Автоматически созданное описание">
            <a:extLst>
              <a:ext uri="{FF2B5EF4-FFF2-40B4-BE49-F238E27FC236}">
                <a16:creationId xmlns:a16="http://schemas.microsoft.com/office/drawing/2014/main" id="{FA7E6AAC-D033-DA0C-20ED-AC6BA0A2EE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572557"/>
            <a:ext cx="9753600" cy="4899660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Шрифт, белый, калли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7ED864D7-9FA6-C521-260E-BFCB899770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3166225"/>
            <a:ext cx="3825572" cy="108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383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F56720-C202-6982-179B-A5B5E50E9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31552"/>
            <a:ext cx="10668000" cy="979251"/>
          </a:xfrm>
        </p:spPr>
        <p:txBody>
          <a:bodyPr/>
          <a:lstStyle/>
          <a:p>
            <a:pPr algn="ctr"/>
            <a:r>
              <a:rPr lang="en-US" dirty="0" err="1"/>
              <a:t>Výsledky</a:t>
            </a:r>
            <a:r>
              <a:rPr lang="en-US" dirty="0"/>
              <a:t> </a:t>
            </a:r>
            <a:r>
              <a:rPr lang="en-US" dirty="0" err="1"/>
              <a:t>stabilizácie</a:t>
            </a:r>
            <a:endParaRPr lang="ru-RU" dirty="0"/>
          </a:p>
        </p:txBody>
      </p:sp>
      <p:pic>
        <p:nvPicPr>
          <p:cNvPr id="4" name="Рисунок 3" descr="Изображение выглядит как текст, диаграмма, линия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7BDBDB3F-694C-4C7E-F8DE-7AFC8F182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1" y="1210803"/>
            <a:ext cx="10258157" cy="553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66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AEE136-437D-4E18-D0F5-15542DB0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4583" y="116733"/>
            <a:ext cx="1922834" cy="1309992"/>
          </a:xfrm>
        </p:spPr>
        <p:txBody>
          <a:bodyPr/>
          <a:lstStyle/>
          <a:p>
            <a:r>
              <a:rPr lang="en-US" dirty="0" err="1"/>
              <a:t>Záver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7FAF862-A0E2-6C3C-046A-EE1B1DE55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001906"/>
            <a:ext cx="10668000" cy="3941694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V </a:t>
            </a:r>
            <a:r>
              <a:rPr lang="en-US" dirty="0" err="1"/>
              <a:t>tejto</a:t>
            </a:r>
            <a:r>
              <a:rPr lang="en-US" dirty="0"/>
              <a:t> </a:t>
            </a:r>
            <a:r>
              <a:rPr lang="en-US" dirty="0" err="1"/>
              <a:t>štúdii</a:t>
            </a:r>
            <a:r>
              <a:rPr lang="en-US" dirty="0"/>
              <a:t> </a:t>
            </a:r>
            <a:r>
              <a:rPr lang="en-US" dirty="0" err="1"/>
              <a:t>sme</a:t>
            </a:r>
            <a:r>
              <a:rPr lang="en-US" dirty="0"/>
              <a:t> </a:t>
            </a:r>
            <a:r>
              <a:rPr lang="en-US" dirty="0" err="1"/>
              <a:t>ukázali</a:t>
            </a:r>
            <a:r>
              <a:rPr lang="en-US" dirty="0"/>
              <a:t>, </a:t>
            </a:r>
            <a:r>
              <a:rPr lang="en-US" dirty="0" err="1"/>
              <a:t>že</a:t>
            </a:r>
            <a:r>
              <a:rPr lang="en-US" dirty="0"/>
              <a:t> </a:t>
            </a:r>
            <a:r>
              <a:rPr lang="en-US" dirty="0" err="1"/>
              <a:t>náš</a:t>
            </a:r>
            <a:r>
              <a:rPr lang="en-US" dirty="0"/>
              <a:t> </a:t>
            </a:r>
            <a:r>
              <a:rPr lang="en-US" dirty="0" err="1"/>
              <a:t>prístup</a:t>
            </a:r>
            <a:r>
              <a:rPr lang="en-US" dirty="0"/>
              <a:t> </a:t>
            </a:r>
            <a:r>
              <a:rPr lang="en-US" dirty="0" err="1"/>
              <a:t>založený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fuzzy </a:t>
            </a:r>
            <a:r>
              <a:rPr lang="en-US" dirty="0" err="1"/>
              <a:t>systémoch</a:t>
            </a:r>
            <a:r>
              <a:rPr lang="en-US" dirty="0"/>
              <a:t> </a:t>
            </a:r>
            <a:r>
              <a:rPr lang="en-US" dirty="0" err="1"/>
              <a:t>intervalového</a:t>
            </a:r>
            <a:r>
              <a:rPr lang="en-US" dirty="0"/>
              <a:t> </a:t>
            </a:r>
            <a:r>
              <a:rPr lang="en-US" dirty="0" err="1"/>
              <a:t>typu</a:t>
            </a:r>
            <a:r>
              <a:rPr lang="en-US" dirty="0"/>
              <a:t> 2 </a:t>
            </a:r>
            <a:r>
              <a:rPr lang="en-US" dirty="0" err="1"/>
              <a:t>umožňuje</a:t>
            </a:r>
            <a:r>
              <a:rPr lang="en-US" dirty="0"/>
              <a:t> </a:t>
            </a:r>
            <a:r>
              <a:rPr lang="en-US" dirty="0" err="1"/>
              <a:t>vznášajúcemu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kvadrotoru</a:t>
            </a:r>
            <a:r>
              <a:rPr lang="en-US" dirty="0"/>
              <a:t> </a:t>
            </a:r>
            <a:r>
              <a:rPr lang="en-US" dirty="0" err="1"/>
              <a:t>prispôsobiť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zmenám</a:t>
            </a:r>
            <a:r>
              <a:rPr lang="en-US" dirty="0"/>
              <a:t> </a:t>
            </a:r>
            <a:r>
              <a:rPr lang="en-US" dirty="0" err="1"/>
              <a:t>dynamiky</a:t>
            </a:r>
            <a:r>
              <a:rPr lang="en-US" dirty="0"/>
              <a:t> a </a:t>
            </a:r>
            <a:r>
              <a:rPr lang="en-US" dirty="0" err="1"/>
              <a:t>neistôt</a:t>
            </a:r>
            <a:r>
              <a:rPr lang="en-US" dirty="0"/>
              <a:t> </a:t>
            </a:r>
            <a:r>
              <a:rPr lang="en-US" dirty="0" err="1"/>
              <a:t>systému</a:t>
            </a:r>
            <a:r>
              <a:rPr lang="en-US" dirty="0"/>
              <a:t> a </a:t>
            </a:r>
            <a:r>
              <a:rPr lang="en-US" dirty="0" err="1"/>
              <a:t>zlepšiť</a:t>
            </a:r>
            <a:r>
              <a:rPr lang="en-US" dirty="0"/>
              <a:t> </a:t>
            </a:r>
            <a:r>
              <a:rPr lang="en-US" dirty="0" err="1"/>
              <a:t>jeho</a:t>
            </a:r>
            <a:r>
              <a:rPr lang="en-US" dirty="0"/>
              <a:t> </a:t>
            </a:r>
            <a:r>
              <a:rPr lang="en-US" dirty="0" err="1"/>
              <a:t>stabilitu</a:t>
            </a:r>
            <a:r>
              <a:rPr lang="en-US" dirty="0"/>
              <a:t> a </a:t>
            </a:r>
            <a:r>
              <a:rPr lang="en-US" dirty="0" err="1"/>
              <a:t>výkon</a:t>
            </a:r>
            <a:r>
              <a:rPr lang="en-US" dirty="0"/>
              <a:t>. </a:t>
            </a:r>
            <a:r>
              <a:rPr lang="en-US" dirty="0" err="1"/>
              <a:t>Prísne</a:t>
            </a:r>
            <a:r>
              <a:rPr lang="en-US" dirty="0"/>
              <a:t> </a:t>
            </a:r>
            <a:r>
              <a:rPr lang="en-US" dirty="0" err="1"/>
              <a:t>negatívne</a:t>
            </a:r>
            <a:r>
              <a:rPr lang="en-US" dirty="0"/>
              <a:t> </a:t>
            </a:r>
            <a:r>
              <a:rPr lang="en-US" dirty="0" err="1"/>
              <a:t>imaginárne</a:t>
            </a:r>
            <a:r>
              <a:rPr lang="en-US" dirty="0"/>
              <a:t> </a:t>
            </a:r>
            <a:r>
              <a:rPr lang="en-US" dirty="0" err="1"/>
              <a:t>ovládače</a:t>
            </a:r>
            <a:r>
              <a:rPr lang="en-US" dirty="0"/>
              <a:t> </a:t>
            </a:r>
            <a:r>
              <a:rPr lang="en-US" dirty="0" err="1"/>
              <a:t>preukázali</a:t>
            </a:r>
            <a:r>
              <a:rPr lang="en-US" dirty="0"/>
              <a:t> </a:t>
            </a:r>
            <a:r>
              <a:rPr lang="en-US" dirty="0" err="1"/>
              <a:t>vynikajúcu</a:t>
            </a:r>
            <a:r>
              <a:rPr lang="en-US" dirty="0"/>
              <a:t> </a:t>
            </a:r>
            <a:r>
              <a:rPr lang="en-US" dirty="0" err="1"/>
              <a:t>odolnosť</a:t>
            </a:r>
            <a:r>
              <a:rPr lang="en-US" dirty="0"/>
              <a:t> </a:t>
            </a:r>
            <a:r>
              <a:rPr lang="en-US" dirty="0" err="1"/>
              <a:t>voči</a:t>
            </a:r>
            <a:r>
              <a:rPr lang="en-US" dirty="0"/>
              <a:t> </a:t>
            </a:r>
            <a:r>
              <a:rPr lang="en-US" dirty="0" err="1"/>
              <a:t>neistotám</a:t>
            </a:r>
            <a:r>
              <a:rPr lang="en-US" dirty="0"/>
              <a:t> a </a:t>
            </a:r>
            <a:r>
              <a:rPr lang="en-US" dirty="0" err="1"/>
              <a:t>poruchám</a:t>
            </a:r>
            <a:r>
              <a:rPr lang="en-US" dirty="0"/>
              <a:t>, </a:t>
            </a:r>
            <a:r>
              <a:rPr lang="en-US" dirty="0" err="1"/>
              <a:t>ako</a:t>
            </a:r>
            <a:r>
              <a:rPr lang="en-US" dirty="0"/>
              <a:t> </a:t>
            </a:r>
            <a:r>
              <a:rPr lang="en-US" dirty="0" err="1"/>
              <a:t>aj</a:t>
            </a:r>
            <a:r>
              <a:rPr lang="en-US" dirty="0"/>
              <a:t> </a:t>
            </a:r>
            <a:r>
              <a:rPr lang="en-US" dirty="0" err="1"/>
              <a:t>lepšie</a:t>
            </a:r>
            <a:r>
              <a:rPr lang="en-US" dirty="0"/>
              <a:t> </a:t>
            </a:r>
            <a:r>
              <a:rPr lang="en-US" dirty="0" err="1"/>
              <a:t>sledovanie</a:t>
            </a:r>
            <a:r>
              <a:rPr lang="en-US" dirty="0"/>
              <a:t> a </a:t>
            </a:r>
            <a:r>
              <a:rPr lang="en-US" dirty="0" err="1"/>
              <a:t>odmietnutie</a:t>
            </a:r>
            <a:r>
              <a:rPr lang="en-US" dirty="0"/>
              <a:t> </a:t>
            </a:r>
            <a:r>
              <a:rPr lang="en-US" dirty="0" err="1"/>
              <a:t>vonkajších</a:t>
            </a:r>
            <a:r>
              <a:rPr lang="en-US" dirty="0"/>
              <a:t> </a:t>
            </a:r>
            <a:r>
              <a:rPr lang="en-US" dirty="0" err="1"/>
              <a:t>porúch</a:t>
            </a:r>
            <a:r>
              <a:rPr lang="en-US" dirty="0"/>
              <a:t>. </a:t>
            </a:r>
            <a:endParaRPr lang="ru-RU" dirty="0"/>
          </a:p>
          <a:p>
            <a:pPr algn="just"/>
            <a:r>
              <a:rPr lang="en-US" dirty="0" err="1"/>
              <a:t>Tento</a:t>
            </a:r>
            <a:r>
              <a:rPr lang="en-US" dirty="0"/>
              <a:t> </a:t>
            </a:r>
            <a:r>
              <a:rPr lang="en-US" dirty="0" err="1"/>
              <a:t>prístup</a:t>
            </a:r>
            <a:r>
              <a:rPr lang="en-US" dirty="0"/>
              <a:t> </a:t>
            </a:r>
            <a:r>
              <a:rPr lang="en-US" dirty="0" err="1"/>
              <a:t>môže</a:t>
            </a:r>
            <a:r>
              <a:rPr lang="en-US" dirty="0"/>
              <a:t> </a:t>
            </a:r>
            <a:r>
              <a:rPr lang="en-US" dirty="0" err="1"/>
              <a:t>byť</a:t>
            </a:r>
            <a:r>
              <a:rPr lang="en-US" dirty="0"/>
              <a:t> </a:t>
            </a:r>
            <a:r>
              <a:rPr lang="en-US" dirty="0" err="1"/>
              <a:t>sľubným</a:t>
            </a:r>
            <a:r>
              <a:rPr lang="en-US" dirty="0"/>
              <a:t> </a:t>
            </a:r>
            <a:r>
              <a:rPr lang="en-US" dirty="0" err="1"/>
              <a:t>nástrojom</a:t>
            </a:r>
            <a:r>
              <a:rPr lang="en-US" dirty="0"/>
              <a:t> pre </a:t>
            </a:r>
            <a:r>
              <a:rPr lang="en-US" dirty="0" err="1"/>
              <a:t>návrh</a:t>
            </a:r>
            <a:r>
              <a:rPr lang="en-US" dirty="0"/>
              <a:t> </a:t>
            </a:r>
            <a:r>
              <a:rPr lang="en-US" dirty="0" err="1"/>
              <a:t>robustných</a:t>
            </a:r>
            <a:r>
              <a:rPr lang="en-US" dirty="0"/>
              <a:t> a </a:t>
            </a:r>
            <a:r>
              <a:rPr lang="en-US" dirty="0" err="1"/>
              <a:t>adaptívnych</a:t>
            </a:r>
            <a:r>
              <a:rPr lang="en-US" dirty="0"/>
              <a:t> </a:t>
            </a:r>
            <a:r>
              <a:rPr lang="en-US" dirty="0" err="1"/>
              <a:t>regulátorov</a:t>
            </a:r>
            <a:r>
              <a:rPr lang="en-US" dirty="0"/>
              <a:t> pre </a:t>
            </a:r>
            <a:r>
              <a:rPr lang="en-US" dirty="0" err="1"/>
              <a:t>vznášajúce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kvadrotory</a:t>
            </a:r>
            <a:r>
              <a:rPr lang="en-US" dirty="0"/>
              <a:t> a </a:t>
            </a:r>
            <a:r>
              <a:rPr lang="en-US" dirty="0" err="1"/>
              <a:t>iné</a:t>
            </a:r>
            <a:r>
              <a:rPr lang="en-US" dirty="0"/>
              <a:t> </a:t>
            </a:r>
            <a:r>
              <a:rPr lang="en-US" dirty="0" err="1"/>
              <a:t>vzdušné</a:t>
            </a:r>
            <a:r>
              <a:rPr lang="en-US" dirty="0"/>
              <a:t> </a:t>
            </a:r>
            <a:r>
              <a:rPr lang="en-US" dirty="0" err="1"/>
              <a:t>systémy</a:t>
            </a:r>
            <a:r>
              <a:rPr lang="en-US" dirty="0"/>
              <a:t>. </a:t>
            </a:r>
            <a:r>
              <a:rPr lang="en-US" dirty="0" err="1"/>
              <a:t>Ďalší</a:t>
            </a:r>
            <a:r>
              <a:rPr lang="en-US" dirty="0"/>
              <a:t> </a:t>
            </a:r>
            <a:r>
              <a:rPr lang="en-US" dirty="0" err="1"/>
              <a:t>výskum</a:t>
            </a:r>
            <a:r>
              <a:rPr lang="en-US" dirty="0"/>
              <a:t> by </a:t>
            </a:r>
            <a:r>
              <a:rPr lang="en-US" dirty="0" err="1"/>
              <a:t>mohol</a:t>
            </a:r>
            <a:r>
              <a:rPr lang="en-US" dirty="0"/>
              <a:t> </a:t>
            </a:r>
            <a:r>
              <a:rPr lang="en-US" dirty="0" err="1"/>
              <a:t>preskúmať</a:t>
            </a:r>
            <a:r>
              <a:rPr lang="en-US" dirty="0"/>
              <a:t> </a:t>
            </a:r>
            <a:r>
              <a:rPr lang="en-US" dirty="0" err="1"/>
              <a:t>použiteľnosť</a:t>
            </a:r>
            <a:r>
              <a:rPr lang="en-US" dirty="0"/>
              <a:t> </a:t>
            </a:r>
            <a:r>
              <a:rPr lang="en-US" dirty="0" err="1"/>
              <a:t>navrhovaného</a:t>
            </a:r>
            <a:r>
              <a:rPr lang="en-US" dirty="0"/>
              <a:t> </a:t>
            </a:r>
            <a:r>
              <a:rPr lang="en-US" dirty="0" err="1"/>
              <a:t>prístupu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iné</a:t>
            </a:r>
            <a:r>
              <a:rPr lang="en-US" dirty="0"/>
              <a:t> </a:t>
            </a:r>
            <a:r>
              <a:rPr lang="en-US" dirty="0" err="1"/>
              <a:t>typy</a:t>
            </a:r>
            <a:r>
              <a:rPr lang="en-US" dirty="0"/>
              <a:t> </a:t>
            </a:r>
            <a:r>
              <a:rPr lang="en-US" dirty="0" err="1"/>
              <a:t>kvadrotorov</a:t>
            </a:r>
            <a:r>
              <a:rPr lang="en-US" dirty="0"/>
              <a:t> a </a:t>
            </a:r>
            <a:r>
              <a:rPr lang="en-US" dirty="0" err="1"/>
              <a:t>leteckých</a:t>
            </a:r>
            <a:r>
              <a:rPr lang="en-US" dirty="0"/>
              <a:t> </a:t>
            </a:r>
            <a:r>
              <a:rPr lang="en-US" dirty="0" err="1"/>
              <a:t>dopravných</a:t>
            </a:r>
            <a:r>
              <a:rPr lang="en-US" dirty="0"/>
              <a:t> </a:t>
            </a:r>
            <a:r>
              <a:rPr lang="en-US" dirty="0" err="1"/>
              <a:t>prostriedkov</a:t>
            </a:r>
            <a:r>
              <a:rPr lang="en-US" dirty="0"/>
              <a:t>, </a:t>
            </a:r>
            <a:r>
              <a:rPr lang="en-US" dirty="0" err="1"/>
              <a:t>ako</a:t>
            </a:r>
            <a:r>
              <a:rPr lang="en-US" dirty="0"/>
              <a:t> </a:t>
            </a:r>
            <a:r>
              <a:rPr lang="en-US" dirty="0" err="1"/>
              <a:t>aj</a:t>
            </a:r>
            <a:r>
              <a:rPr lang="en-US" dirty="0"/>
              <a:t> </a:t>
            </a:r>
            <a:r>
              <a:rPr lang="en-US" dirty="0" err="1"/>
              <a:t>jeho</a:t>
            </a:r>
            <a:r>
              <a:rPr lang="en-US" dirty="0"/>
              <a:t> </a:t>
            </a:r>
            <a:r>
              <a:rPr lang="en-US" dirty="0" err="1"/>
              <a:t>rozšírenie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ďalšie</a:t>
            </a:r>
            <a:r>
              <a:rPr lang="en-US" dirty="0"/>
              <a:t> </a:t>
            </a:r>
            <a:r>
              <a:rPr lang="en-US" dirty="0" err="1"/>
              <a:t>problémy</a:t>
            </a:r>
            <a:r>
              <a:rPr lang="en-US" dirty="0"/>
              <a:t> </a:t>
            </a:r>
            <a:r>
              <a:rPr lang="en-US" dirty="0" err="1"/>
              <a:t>riadenia</a:t>
            </a:r>
            <a:r>
              <a:rPr lang="en-US" dirty="0"/>
              <a:t> s </a:t>
            </a:r>
            <a:r>
              <a:rPr lang="en-US" dirty="0" err="1"/>
              <a:t>neistotou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58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C45D49-2CA6-A0DA-05A3-092598E315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1" y="2560319"/>
            <a:ext cx="3937220" cy="333159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l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Obsah prezentácie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5CD4CE6-9C5B-452B-80C8-3F0CEFB493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4562" y="2"/>
            <a:ext cx="210312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A803B34-1FE8-4362-ADC8-A96D059A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4562" y="2"/>
            <a:ext cx="210312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2252616-00AA-0C7B-8C3D-72597F3938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5040" y="1296063"/>
            <a:ext cx="5394960" cy="44924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900" dirty="0" err="1"/>
              <a:t>Popis</a:t>
            </a:r>
            <a:r>
              <a:rPr lang="en-US" sz="1900" dirty="0"/>
              <a:t> </a:t>
            </a:r>
            <a:r>
              <a:rPr lang="en-US" sz="1900" dirty="0" err="1"/>
              <a:t>problému</a:t>
            </a:r>
            <a:endParaRPr lang="en-US" sz="1900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900" dirty="0"/>
              <a:t>Strictly Negative Imaginary controller (SNI)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900" dirty="0"/>
              <a:t>Interval Type-2 Fuzzy Systems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900" dirty="0" err="1"/>
              <a:t>Návrh</a:t>
            </a:r>
            <a:r>
              <a:rPr lang="en-US" sz="1900" dirty="0"/>
              <a:t> </a:t>
            </a:r>
            <a:r>
              <a:rPr lang="en-US" sz="1900" dirty="0" err="1"/>
              <a:t>riešenia</a:t>
            </a:r>
            <a:endParaRPr lang="en-US" sz="1900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900" dirty="0"/>
              <a:t>Interval Type-2 a Type-1 Fuzzy </a:t>
            </a:r>
            <a:r>
              <a:rPr lang="en-US" sz="1900" dirty="0" err="1"/>
              <a:t>Takage-Sugeno</a:t>
            </a:r>
            <a:r>
              <a:rPr lang="en-US" sz="1900" dirty="0"/>
              <a:t>,</a:t>
            </a:r>
            <a:br>
              <a:rPr lang="en-US" sz="1900" dirty="0"/>
            </a:br>
            <a:r>
              <a:rPr lang="en-US" sz="1900" dirty="0"/>
              <a:t>	</a:t>
            </a:r>
            <a:r>
              <a:rPr lang="en-US" sz="1900" dirty="0" err="1"/>
              <a:t>Vyvodenie</a:t>
            </a:r>
            <a:r>
              <a:rPr lang="en-US" sz="1900" dirty="0"/>
              <a:t> </a:t>
            </a:r>
            <a:r>
              <a:rPr lang="en-US" sz="1900" dirty="0" err="1"/>
              <a:t>systémových</a:t>
            </a:r>
            <a:r>
              <a:rPr lang="en-US" sz="1900" dirty="0"/>
              <a:t> </a:t>
            </a:r>
            <a:r>
              <a:rPr lang="en-US" sz="1900" dirty="0" err="1"/>
              <a:t>pravidiel</a:t>
            </a:r>
            <a:endParaRPr lang="en-US" sz="1900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900" dirty="0"/>
              <a:t>Quadrotor UAV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900" dirty="0"/>
              <a:t>Simulink schema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900" dirty="0" err="1"/>
              <a:t>Výsledky</a:t>
            </a:r>
            <a:r>
              <a:rPr lang="en-US" sz="1900" dirty="0"/>
              <a:t> </a:t>
            </a:r>
            <a:r>
              <a:rPr lang="en-US" sz="1900" dirty="0" err="1"/>
              <a:t>stabilizácie</a:t>
            </a:r>
            <a:endParaRPr lang="en-US" sz="1900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900" dirty="0" err="1"/>
              <a:t>Záver</a:t>
            </a:r>
            <a:endParaRPr lang="en-US" sz="1900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 dirty="0"/>
              <a:t>	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900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endParaRPr lang="en-US" sz="1900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602452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4E7B28-C30D-5AC7-F5DB-766224081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8717"/>
            <a:ext cx="3810000" cy="3805283"/>
          </a:xfr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Popis problému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00DBD88-01E6-B5C3-893D-EECE35B11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0" y="2470714"/>
            <a:ext cx="4568352" cy="680117"/>
          </a:xfrm>
        </p:spPr>
        <p:txBody>
          <a:bodyPr>
            <a:normAutofit/>
          </a:bodyPr>
          <a:lstStyle/>
          <a:p>
            <a:pPr marL="384048" indent="-384048" defTabSz="1024128">
              <a:spcBef>
                <a:spcPts val="1120"/>
              </a:spcBef>
              <a:buFont typeface="Arial" panose="020B0604020202020204" pitchFamily="34" charset="0"/>
              <a:buChar char="•"/>
            </a:pPr>
            <a:r>
              <a:rPr lang="en-US" sz="2688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Stabilizácia</a:t>
            </a:r>
            <a:r>
              <a:rPr lang="en-US" sz="2688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688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riadenia</a:t>
            </a:r>
            <a:r>
              <a:rPr lang="en-US" sz="2688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 drone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73C6E1-8FAE-106E-E9E2-0A2DB1C714F4}"/>
              </a:ext>
            </a:extLst>
          </p:cNvPr>
          <p:cNvSpPr txBox="1"/>
          <p:nvPr/>
        </p:nvSpPr>
        <p:spPr>
          <a:xfrm>
            <a:off x="4572000" y="2942177"/>
            <a:ext cx="6858000" cy="935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4048" indent="-384048" defTabSz="1024128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88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stabilné</a:t>
            </a:r>
            <a:r>
              <a:rPr lang="en-US" sz="268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 </a:t>
            </a:r>
            <a:r>
              <a:rPr lang="en-US" sz="2688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vyvážené</a:t>
            </a:r>
            <a:r>
              <a:rPr lang="en-US" sz="268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688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zavesenie</a:t>
            </a:r>
            <a:r>
              <a:rPr lang="en-US" sz="268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688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drona</a:t>
            </a:r>
            <a:r>
              <a:rPr lang="en-US" sz="268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v </a:t>
            </a:r>
            <a:r>
              <a:rPr lang="en-US" sz="2688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letovom</a:t>
            </a:r>
            <a:r>
              <a:rPr lang="en-US" sz="268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688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režime</a:t>
            </a:r>
            <a:endParaRPr lang="ru-RU" sz="24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894FB1-3E61-0C3B-CED6-FC54053CF537}"/>
              </a:ext>
            </a:extLst>
          </p:cNvPr>
          <p:cNvSpPr txBox="1"/>
          <p:nvPr/>
        </p:nvSpPr>
        <p:spPr>
          <a:xfrm>
            <a:off x="4572000" y="3877298"/>
            <a:ext cx="6858000" cy="519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20040" indent="-320040" defTabSz="1024128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688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uľahčenie</a:t>
            </a:r>
            <a:r>
              <a:rPr lang="ru-RU" sz="268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2688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mechaniky</a:t>
            </a:r>
            <a:r>
              <a:rPr lang="ru-RU" sz="268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2688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regulátora</a:t>
            </a:r>
            <a:r>
              <a:rPr lang="ru-RU" sz="268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SNI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1327226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82B4DB-A4D2-9608-1A36-9C179C1F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0"/>
            <a:ext cx="10668000" cy="2279650"/>
          </a:xfrm>
        </p:spPr>
        <p:txBody>
          <a:bodyPr/>
          <a:lstStyle/>
          <a:p>
            <a:pPr algn="ctr"/>
            <a:r>
              <a:rPr lang="en-US" dirty="0"/>
              <a:t>Strictly Negative Imaginary controller (SNI)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662109D-24E8-553A-8920-BBA266276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5459" y="2973209"/>
            <a:ext cx="3907884" cy="581347"/>
          </a:xfrm>
        </p:spPr>
        <p:txBody>
          <a:bodyPr>
            <a:normAutofit/>
          </a:bodyPr>
          <a:lstStyle/>
          <a:p>
            <a:r>
              <a:rPr lang="en-US" dirty="0"/>
              <a:t>NI a SNI –</a:t>
            </a:r>
            <a:r>
              <a:rPr lang="ru-RU" dirty="0"/>
              <a:t> </a:t>
            </a:r>
            <a:r>
              <a:rPr lang="sk-SK" dirty="0"/>
              <a:t>Transfer functions</a:t>
            </a:r>
            <a:endParaRPr lang="ru-RU" dirty="0"/>
          </a:p>
        </p:txBody>
      </p:sp>
      <p:pic>
        <p:nvPicPr>
          <p:cNvPr id="5" name="Рисунок 4" descr="Изображение выглядит как текст, снимок экрана, линия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2C4156BE-DA6C-9FF6-AFB7-A1D1183AAE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619" y="3950476"/>
            <a:ext cx="4543425" cy="1866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B855AD-B310-DDA1-12F1-F3109AB3E2E8}"/>
              </a:ext>
            </a:extLst>
          </p:cNvPr>
          <p:cNvSpPr txBox="1"/>
          <p:nvPr/>
        </p:nvSpPr>
        <p:spPr>
          <a:xfrm>
            <a:off x="2203619" y="5763439"/>
            <a:ext cx="416668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Vzorka</a:t>
            </a:r>
            <a:r>
              <a:rPr lang="ru-RU" dirty="0"/>
              <a:t> </a:t>
            </a:r>
            <a:r>
              <a:rPr lang="ru-RU" dirty="0" err="1"/>
              <a:t>implementácie</a:t>
            </a:r>
            <a:r>
              <a:rPr lang="ru-RU" dirty="0"/>
              <a:t> </a:t>
            </a:r>
            <a:r>
              <a:rPr lang="ru-RU" dirty="0" err="1"/>
              <a:t>negatívneho</a:t>
            </a:r>
            <a:r>
              <a:rPr lang="ru-RU" dirty="0"/>
              <a:t> </a:t>
            </a:r>
            <a:r>
              <a:rPr lang="ru-RU" dirty="0" err="1"/>
              <a:t>imaginárneho</a:t>
            </a:r>
            <a:r>
              <a:rPr lang="ru-RU" dirty="0"/>
              <a:t> </a:t>
            </a:r>
            <a:r>
              <a:rPr lang="ru-RU" dirty="0" err="1"/>
              <a:t>systému</a:t>
            </a:r>
            <a:r>
              <a:rPr lang="ru-RU" dirty="0"/>
              <a:t> a </a:t>
            </a:r>
            <a:r>
              <a:rPr lang="ru-RU" dirty="0" err="1"/>
              <a:t>negatívneho</a:t>
            </a:r>
            <a:r>
              <a:rPr lang="ru-RU" dirty="0"/>
              <a:t> </a:t>
            </a:r>
            <a:r>
              <a:rPr lang="ru-RU" dirty="0" err="1"/>
              <a:t>prísneho</a:t>
            </a:r>
            <a:r>
              <a:rPr lang="ru-RU" dirty="0"/>
              <a:t> </a:t>
            </a:r>
            <a:r>
              <a:rPr lang="ru-RU" dirty="0" err="1"/>
              <a:t>imaginárneho</a:t>
            </a:r>
            <a:r>
              <a:rPr lang="ru-RU" dirty="0"/>
              <a:t> </a:t>
            </a:r>
            <a:r>
              <a:rPr lang="ru-RU" dirty="0" err="1"/>
              <a:t>systému</a:t>
            </a:r>
            <a:endParaRPr lang="ru-RU" dirty="0"/>
          </a:p>
        </p:txBody>
      </p:sp>
      <p:pic>
        <p:nvPicPr>
          <p:cNvPr id="11" name="Рисунок 10" descr="Изображение выглядит как текст, снимок экрана, линия, График&#10;&#10;Автоматически созданное описание">
            <a:extLst>
              <a:ext uri="{FF2B5EF4-FFF2-40B4-BE49-F238E27FC236}">
                <a16:creationId xmlns:a16="http://schemas.microsoft.com/office/drawing/2014/main" id="{CCAC8018-94C6-F2EB-E0C1-B0CDCA5634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044" y="2817061"/>
            <a:ext cx="5159611" cy="386970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2C7E9FC-3EB8-B23F-C6B7-C448651425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3419" y="2817061"/>
            <a:ext cx="2333625" cy="82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961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A2B56-997C-D436-28C1-AADDD526E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28389"/>
            <a:ext cx="10668000" cy="1183184"/>
          </a:xfrm>
        </p:spPr>
        <p:txBody>
          <a:bodyPr/>
          <a:lstStyle/>
          <a:p>
            <a:pPr algn="ctr"/>
            <a:r>
              <a:rPr lang="en-US" dirty="0"/>
              <a:t>Interval Type-2 Fuzzy Systems</a:t>
            </a:r>
            <a:endParaRPr lang="ru-RU" dirty="0"/>
          </a:p>
        </p:txBody>
      </p:sp>
      <p:pic>
        <p:nvPicPr>
          <p:cNvPr id="5" name="Рисунок 4" descr="Изображение выглядит как текст, диаграмма, снимок экрана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61572EFF-3512-4858-6166-770596540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1108" y="2052333"/>
            <a:ext cx="6962775" cy="4095750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2F82C035-2727-6988-9244-8F82131CF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78" y="2052333"/>
            <a:ext cx="4726683" cy="431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09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474F9F-0539-4D68-E885-0AE10431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8717"/>
            <a:ext cx="3810000" cy="3805283"/>
          </a:xfr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sz="4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Návrh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riešenia</a:t>
            </a: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3D89247-6423-6F72-A847-EC714A57B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0" y="3026154"/>
            <a:ext cx="6858000" cy="326462"/>
          </a:xfrm>
        </p:spPr>
        <p:txBody>
          <a:bodyPr>
            <a:noAutofit/>
          </a:bodyPr>
          <a:lstStyle/>
          <a:p>
            <a:pPr marL="219456" indent="-219456" defTabSz="585216">
              <a:spcBef>
                <a:spcPts val="640"/>
              </a:spcBef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Type-2 Fuzzy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intervalový</a:t>
            </a: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systém</a:t>
            </a:r>
            <a:endParaRPr lang="ru-RU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4FCC08E3-11F4-4D83-0E2F-A0B4CAE5C8EB}"/>
              </a:ext>
            </a:extLst>
          </p:cNvPr>
          <p:cNvSpPr txBox="1">
            <a:spLocks/>
          </p:cNvSpPr>
          <p:nvPr/>
        </p:nvSpPr>
        <p:spPr>
          <a:xfrm>
            <a:off x="4572000" y="3429000"/>
            <a:ext cx="6858000" cy="326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9456" indent="-219456" defTabSz="585216">
              <a:spcBef>
                <a:spcPts val="640"/>
              </a:spcBef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Quadrotor UAV (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autonómne</a:t>
            </a: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lietajúce</a:t>
            </a: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zariadenie</a:t>
            </a: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)</a:t>
            </a:r>
            <a:endParaRPr lang="ru-RU" dirty="0"/>
          </a:p>
        </p:txBody>
      </p:sp>
      <p:sp>
        <p:nvSpPr>
          <p:cNvPr id="5" name="Текст 2">
            <a:extLst>
              <a:ext uri="{FF2B5EF4-FFF2-40B4-BE49-F238E27FC236}">
                <a16:creationId xmlns:a16="http://schemas.microsoft.com/office/drawing/2014/main" id="{684AA101-2A69-E51C-03D7-0BE957A9E8A1}"/>
              </a:ext>
            </a:extLst>
          </p:cNvPr>
          <p:cNvSpPr txBox="1">
            <a:spLocks/>
          </p:cNvSpPr>
          <p:nvPr/>
        </p:nvSpPr>
        <p:spPr>
          <a:xfrm>
            <a:off x="4572000" y="3831846"/>
            <a:ext cx="6858000" cy="326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9456" indent="-219456" defTabSz="585216">
              <a:spcBef>
                <a:spcPts val="640"/>
              </a:spcBef>
              <a:buFont typeface="Arial" panose="020B0604020202020204" pitchFamily="34" charset="0"/>
              <a:buChar char="•"/>
            </a:pP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otestovanie</a:t>
            </a: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 SNI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kontroléra</a:t>
            </a: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pomocou</a:t>
            </a: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krokového</a:t>
            </a: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signálu</a:t>
            </a: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 od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quadrotora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0867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954C0E-449F-4017-012F-B01A4F44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14357"/>
            <a:ext cx="10668000" cy="118318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Interval Type-2 Fuzzy </a:t>
            </a:r>
            <a:r>
              <a:rPr lang="en-US" dirty="0" err="1"/>
              <a:t>Takage-Sugeno</a:t>
            </a:r>
            <a:endParaRPr lang="ru-RU" dirty="0"/>
          </a:p>
        </p:txBody>
      </p:sp>
      <p:pic>
        <p:nvPicPr>
          <p:cNvPr id="5" name="Рисунок 4" descr="Изображение выглядит как текст, диаграмма, График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3A32FD72-5670-DCC2-9464-0FCE6305E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791" y="2010113"/>
            <a:ext cx="5651771" cy="4141077"/>
          </a:xfrm>
          <a:prstGeom prst="rect">
            <a:avLst/>
          </a:prstGeom>
        </p:spPr>
      </p:pic>
      <p:pic>
        <p:nvPicPr>
          <p:cNvPr id="9" name="Рисунок 8" descr="Изображение выглядит как текст, снимок экрана, диаграмма, Прямоугольник&#10;&#10;Автоматически созданное описание">
            <a:extLst>
              <a:ext uri="{FF2B5EF4-FFF2-40B4-BE49-F238E27FC236}">
                <a16:creationId xmlns:a16="http://schemas.microsoft.com/office/drawing/2014/main" id="{7E0B3216-A63F-256C-7448-55A7CE1289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80" y="2405516"/>
            <a:ext cx="5754730" cy="335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78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диаграмма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6A10A7ED-1FF7-6FB0-B943-E727E0048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980260"/>
            <a:ext cx="10552889" cy="5663383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13D0C0E-8C03-83AD-6608-F335CCD6967C}"/>
              </a:ext>
            </a:extLst>
          </p:cNvPr>
          <p:cNvSpPr txBox="1">
            <a:spLocks/>
          </p:cNvSpPr>
          <p:nvPr/>
        </p:nvSpPr>
        <p:spPr>
          <a:xfrm>
            <a:off x="762000" y="214357"/>
            <a:ext cx="10668000" cy="11831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/>
              <a:t>Vyvodenie</a:t>
            </a:r>
            <a:r>
              <a:rPr lang="en-US" dirty="0"/>
              <a:t> </a:t>
            </a:r>
            <a:r>
              <a:rPr lang="en-US" dirty="0" err="1"/>
              <a:t>systémových</a:t>
            </a:r>
            <a:r>
              <a:rPr lang="en-US" dirty="0"/>
              <a:t> </a:t>
            </a:r>
            <a:r>
              <a:rPr lang="en-US" dirty="0" err="1"/>
              <a:t>pravidiel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0191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954C0E-449F-4017-012F-B01A4F44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14357"/>
            <a:ext cx="10668000" cy="118318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Interval Type-1 Fuzzy </a:t>
            </a:r>
            <a:r>
              <a:rPr lang="en-US" dirty="0" err="1"/>
              <a:t>Takage-Sugeno</a:t>
            </a:r>
            <a:endParaRPr lang="ru-RU" dirty="0"/>
          </a:p>
        </p:txBody>
      </p:sp>
      <p:pic>
        <p:nvPicPr>
          <p:cNvPr id="4" name="Рисунок 3" descr="Изображение выглядит как текст, График, диаграмма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6FC832B0-A032-7D06-B98A-576E825C19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822" y="1598160"/>
            <a:ext cx="7212355" cy="513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438411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A2C2F"/>
      </a:dk2>
      <a:lt2>
        <a:srgbClr val="F1F3F0"/>
      </a:lt2>
      <a:accent1>
        <a:srgbClr val="AE4DC3"/>
      </a:accent1>
      <a:accent2>
        <a:srgbClr val="6E3FB3"/>
      </a:accent2>
      <a:accent3>
        <a:srgbClr val="4D4EC3"/>
      </a:accent3>
      <a:accent4>
        <a:srgbClr val="3B6DB1"/>
      </a:accent4>
      <a:accent5>
        <a:srgbClr val="4DB1C3"/>
      </a:accent5>
      <a:accent6>
        <a:srgbClr val="3BB193"/>
      </a:accent6>
      <a:hlink>
        <a:srgbClr val="3E93BC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259</Words>
  <Application>Microsoft Office PowerPoint</Application>
  <PresentationFormat>Широкоэкранный</PresentationFormat>
  <Paragraphs>39</Paragraphs>
  <Slides>14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Arial Nova Cond</vt:lpstr>
      <vt:lpstr>Calibri</vt:lpstr>
      <vt:lpstr>Impact</vt:lpstr>
      <vt:lpstr>TornVTI</vt:lpstr>
      <vt:lpstr>Adaptive Second-Order Strictly Negative Imaginary Controllers Based on the Interval Type-2 Fuzzy Self-Tuning Systems for a Hovering Quadrotor With Uncertainties</vt:lpstr>
      <vt:lpstr>Obsah prezentácie</vt:lpstr>
      <vt:lpstr>Popis problému</vt:lpstr>
      <vt:lpstr>Strictly Negative Imaginary controller (SNI)</vt:lpstr>
      <vt:lpstr>Interval Type-2 Fuzzy Systems</vt:lpstr>
      <vt:lpstr>Návrh riešenia</vt:lpstr>
      <vt:lpstr>Interval Type-2 Fuzzy Takage-Sugeno</vt:lpstr>
      <vt:lpstr>Презентация PowerPoint</vt:lpstr>
      <vt:lpstr>Interval Type-1 Fuzzy Takage-Sugeno</vt:lpstr>
      <vt:lpstr>Презентация PowerPoint</vt:lpstr>
      <vt:lpstr>Quadrotor UAV</vt:lpstr>
      <vt:lpstr>Simulink schema</vt:lpstr>
      <vt:lpstr>Výsledky stabilizácie</vt:lpstr>
      <vt:lpstr>Záver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Adaptive Second-Order Strictly Negative Imaginary Controllers Based on the Interval Type-2 Fuzzy Self-Tuning Systems for a Hovering Quadrotor With Uncertainties</dc:title>
  <dc:creator>沙拉什科夫尼基塔</dc:creator>
  <cp:lastModifiedBy>沙拉什科夫尼基塔</cp:lastModifiedBy>
  <cp:revision>6</cp:revision>
  <dcterms:created xsi:type="dcterms:W3CDTF">2023-05-04T09:10:10Z</dcterms:created>
  <dcterms:modified xsi:type="dcterms:W3CDTF">2023-05-04T10:20:06Z</dcterms:modified>
</cp:coreProperties>
</file>

<file path=docProps/thumbnail.jpeg>
</file>